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300" r:id="rId5"/>
    <p:sldId id="259" r:id="rId6"/>
    <p:sldId id="260" r:id="rId7"/>
    <p:sldId id="293" r:id="rId8"/>
    <p:sldId id="294" r:id="rId9"/>
    <p:sldId id="287" r:id="rId10"/>
    <p:sldId id="288" r:id="rId11"/>
    <p:sldId id="291" r:id="rId12"/>
    <p:sldId id="290" r:id="rId13"/>
    <p:sldId id="289" r:id="rId14"/>
    <p:sldId id="295" r:id="rId15"/>
    <p:sldId id="292" r:id="rId16"/>
    <p:sldId id="296" r:id="rId17"/>
    <p:sldId id="261" r:id="rId18"/>
    <p:sldId id="299" r:id="rId19"/>
    <p:sldId id="278" r:id="rId20"/>
    <p:sldId id="262" r:id="rId21"/>
    <p:sldId id="264" r:id="rId22"/>
    <p:sldId id="280" r:id="rId23"/>
    <p:sldId id="263" r:id="rId24"/>
    <p:sldId id="265" r:id="rId25"/>
    <p:sldId id="266" r:id="rId26"/>
    <p:sldId id="284" r:id="rId27"/>
    <p:sldId id="286" r:id="rId28"/>
    <p:sldId id="267" r:id="rId29"/>
    <p:sldId id="268" r:id="rId30"/>
    <p:sldId id="269" r:id="rId31"/>
    <p:sldId id="270" r:id="rId32"/>
    <p:sldId id="301" r:id="rId33"/>
    <p:sldId id="272" r:id="rId34"/>
    <p:sldId id="273" r:id="rId35"/>
    <p:sldId id="274" r:id="rId36"/>
    <p:sldId id="275" r:id="rId37"/>
    <p:sldId id="302" r:id="rId38"/>
    <p:sldId id="30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2"/>
    <p:restoredTop sz="95574"/>
  </p:normalViewPr>
  <p:slideViewPr>
    <p:cSldViewPr snapToGrid="0" snapToObjects="1">
      <p:cViewPr>
        <p:scale>
          <a:sx n="109" d="100"/>
          <a:sy n="109" d="100"/>
        </p:scale>
        <p:origin x="2704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7/10/22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/>
              <a:pPr/>
              <a:t>7/10/22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7/10/22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ear-data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jarmoza/twic_close_read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jarmoza/twic2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on-broadway.nyc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eurobagel" TargetMode="External"/><Relationship Id="rId3" Type="http://schemas.openxmlformats.org/officeDocument/2006/relationships/hyperlink" Target="https://en.wikipedia.org/wiki/Voyant_Tools" TargetMode="External"/><Relationship Id="rId7" Type="http://schemas.openxmlformats.org/officeDocument/2006/relationships/hyperlink" Target="https://simexp.github.io/multiscale_dashboard/index.html?tour=1" TargetMode="External"/><Relationship Id="rId2" Type="http://schemas.openxmlformats.org/officeDocument/2006/relationships/hyperlink" Target="https://books.google.com/ngram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IMEXP/dashQC_fmri" TargetMode="External"/><Relationship Id="rId5" Type="http://schemas.openxmlformats.org/officeDocument/2006/relationships/hyperlink" Target="http://digitaldecoupage.llc.ed.ac.uk/prototypes/" TargetMode="External"/><Relationship Id="rId4" Type="http://schemas.openxmlformats.org/officeDocument/2006/relationships/hyperlink" Target="https://github.com/jarmoza/twic2" TargetMode="External"/><Relationship Id="rId9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niivue.github.io/niivue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palett.e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ear-data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C8C46-8FB6-FA31-C8C6-E2172A9DA5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 to</a:t>
            </a:r>
            <a:br>
              <a:rPr lang="en-US" dirty="0"/>
            </a:br>
            <a:r>
              <a:rPr lang="en-US" dirty="0"/>
              <a:t>Data Visualization</a:t>
            </a:r>
            <a:br>
              <a:rPr lang="en-US" dirty="0"/>
            </a:br>
            <a:r>
              <a:rPr lang="en-US" dirty="0"/>
              <a:t>(in 🐍)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AD878-BB70-F4C9-90E2-1625F3FE01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700" dirty="0"/>
              <a:t>Feat.  Your Tour GUIDE:</a:t>
            </a:r>
          </a:p>
          <a:p>
            <a:r>
              <a:rPr lang="en-US" sz="3700" dirty="0">
                <a:solidFill>
                  <a:srgbClr val="00B050"/>
                </a:solidFill>
              </a:rPr>
              <a:t>Jonathan Armoza </a:t>
            </a:r>
            <a:r>
              <a:rPr lang="en-US" sz="3700" dirty="0"/>
              <a:t>(Origami LAB @ </a:t>
            </a:r>
            <a:r>
              <a:rPr lang="en-US" sz="3700" dirty="0">
                <a:solidFill>
                  <a:srgbClr val="FF0000"/>
                </a:solidFill>
              </a:rPr>
              <a:t>MCGill</a:t>
            </a:r>
            <a:r>
              <a:rPr lang="en-US" sz="3700" dirty="0"/>
              <a:t>, English dept @ </a:t>
            </a:r>
            <a:r>
              <a:rPr lang="en-US" sz="3700" dirty="0">
                <a:solidFill>
                  <a:schemeClr val="accent4"/>
                </a:solidFill>
              </a:rPr>
              <a:t>NYU</a:t>
            </a:r>
            <a:r>
              <a:rPr lang="en-US" sz="37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576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7C93A87-DA4B-64F7-B531-069997E65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6" y="152908"/>
            <a:ext cx="7607808" cy="5497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A4CD3B-9C05-238D-394C-FC01EB673435}"/>
              </a:ext>
            </a:extLst>
          </p:cNvPr>
          <p:cNvSpPr txBox="1"/>
          <p:nvPr/>
        </p:nvSpPr>
        <p:spPr>
          <a:xfrm flipH="1">
            <a:off x="9985248" y="6272530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via: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dear-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11B69-A42B-09D0-0059-F8571DE7FA3C}"/>
              </a:ext>
            </a:extLst>
          </p:cNvPr>
          <p:cNvSpPr txBox="1"/>
          <p:nvPr/>
        </p:nvSpPr>
        <p:spPr>
          <a:xfrm>
            <a:off x="73152" y="62622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83557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56D7E10-9B00-B600-6A08-5A3EDF443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865" y="231648"/>
            <a:ext cx="8856269" cy="5535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2FF2A3-E66F-E165-7C7B-C880546ABFA9}"/>
              </a:ext>
            </a:extLst>
          </p:cNvPr>
          <p:cNvSpPr txBox="1"/>
          <p:nvPr/>
        </p:nvSpPr>
        <p:spPr>
          <a:xfrm>
            <a:off x="7635240" y="6257020"/>
            <a:ext cx="4556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via: 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jarmoza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twic_close_reading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20E66-635D-17DE-9575-0D93AC159F3A}"/>
              </a:ext>
            </a:extLst>
          </p:cNvPr>
          <p:cNvSpPr txBox="1"/>
          <p:nvPr/>
        </p:nvSpPr>
        <p:spPr>
          <a:xfrm>
            <a:off x="73152" y="62622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5444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0AAA23A-1AFE-528B-78D2-E559AFCE5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93" y="134112"/>
            <a:ext cx="9399214" cy="58884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738B08-E6DF-3B2E-1E5F-3F7AF3BE92D6}"/>
              </a:ext>
            </a:extLst>
          </p:cNvPr>
          <p:cNvSpPr txBox="1"/>
          <p:nvPr/>
        </p:nvSpPr>
        <p:spPr>
          <a:xfrm flipH="1">
            <a:off x="9083040" y="6262223"/>
            <a:ext cx="301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via: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github.com/jarmoza/twic2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574F4-0BAD-20FB-040A-6BCD03318076}"/>
              </a:ext>
            </a:extLst>
          </p:cNvPr>
          <p:cNvSpPr txBox="1"/>
          <p:nvPr/>
        </p:nvSpPr>
        <p:spPr>
          <a:xfrm>
            <a:off x="73152" y="62622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726275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B43188-F6DE-2BB2-8FF7-B8121C08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" y="0"/>
            <a:ext cx="1217282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EC1088-9030-221E-43D7-2D137613423B}"/>
              </a:ext>
            </a:extLst>
          </p:cNvPr>
          <p:cNvSpPr txBox="1"/>
          <p:nvPr/>
        </p:nvSpPr>
        <p:spPr>
          <a:xfrm flipH="1">
            <a:off x="9387840" y="243840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via: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on-broadway.nyc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59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38A717-6794-6644-D4D0-A1FC05C53795}"/>
              </a:ext>
            </a:extLst>
          </p:cNvPr>
          <p:cNvSpPr txBox="1"/>
          <p:nvPr/>
        </p:nvSpPr>
        <p:spPr>
          <a:xfrm>
            <a:off x="1204661" y="243840"/>
            <a:ext cx="9782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If </a:t>
            </a:r>
            <a:r>
              <a:rPr lang="en-US" sz="3600" dirty="0">
                <a:solidFill>
                  <a:srgbClr val="00B050"/>
                </a:solidFill>
              </a:rPr>
              <a:t>this</a:t>
            </a:r>
            <a:r>
              <a:rPr lang="en-US" sz="3600" dirty="0"/>
              <a:t> is what we want to do, how do we get there?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9CFFD-B532-424A-7A85-B2B6D7C8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61" y="1153358"/>
            <a:ext cx="4350999" cy="4551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8AB62-1092-5D6E-C881-01EB16B78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13583"/>
            <a:ext cx="5146251" cy="34308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53694-B6AC-CA92-5DCB-A3929C24651B}"/>
              </a:ext>
            </a:extLst>
          </p:cNvPr>
          <p:cNvSpPr txBox="1"/>
          <p:nvPr/>
        </p:nvSpPr>
        <p:spPr>
          <a:xfrm>
            <a:off x="73152" y="62622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D28E8-B5EA-1A65-1248-2BBB2E227AE9}"/>
              </a:ext>
            </a:extLst>
          </p:cNvPr>
          <p:cNvSpPr txBox="1"/>
          <p:nvPr/>
        </p:nvSpPr>
        <p:spPr>
          <a:xfrm>
            <a:off x="2543908" y="5744308"/>
            <a:ext cx="200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via: BrainMatch QC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3683FF-B7A0-5A15-C927-F5587CB56C56}"/>
              </a:ext>
            </a:extLst>
          </p:cNvPr>
          <p:cNvSpPr txBox="1"/>
          <p:nvPr/>
        </p:nvSpPr>
        <p:spPr>
          <a:xfrm>
            <a:off x="7646264" y="5704641"/>
            <a:ext cx="243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via: MCIN Brainbrowser</a:t>
            </a:r>
          </a:p>
        </p:txBody>
      </p:sp>
    </p:spTree>
    <p:extLst>
      <p:ext uri="{BB962C8B-B14F-4D97-AF65-F5344CB8AC3E}">
        <p14:creationId xmlns:p14="http://schemas.microsoft.com/office/powerpoint/2010/main" val="2259684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3C705CB-DA8F-04E9-8969-9752ECB3B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56" y="1182624"/>
            <a:ext cx="9987687" cy="42915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40116-0147-1F1B-BF9B-A48A655233CD}"/>
              </a:ext>
            </a:extLst>
          </p:cNvPr>
          <p:cNvSpPr txBox="1"/>
          <p:nvPr/>
        </p:nvSpPr>
        <p:spPr>
          <a:xfrm>
            <a:off x="1102156" y="365760"/>
            <a:ext cx="983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50"/>
                </a:solidFill>
              </a:rPr>
              <a:t>Exploring</a:t>
            </a:r>
            <a:r>
              <a:rPr lang="en-US" sz="3600" dirty="0"/>
              <a:t> our data via basic visualization(s)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68B6AF-3F53-001E-93C2-158D2FCB5C83}"/>
              </a:ext>
            </a:extLst>
          </p:cNvPr>
          <p:cNvSpPr txBox="1"/>
          <p:nvPr/>
        </p:nvSpPr>
        <p:spPr>
          <a:xfrm>
            <a:off x="73152" y="62622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8729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00B050"/>
                </a:solidFill>
              </a:rPr>
              <a:t>Types</a:t>
            </a:r>
            <a:r>
              <a:rPr lang="en-US" sz="4200" dirty="0"/>
              <a:t> of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114-66A6-83E5-7409-4A0C5621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Visualization types for different types of data</a:t>
            </a:r>
          </a:p>
          <a:p>
            <a:pPr marL="0" indent="0">
              <a:buNone/>
            </a:pPr>
            <a:r>
              <a:rPr lang="en-US" sz="2400" dirty="0"/>
              <a:t>i.e. scalar (discrete, continuous) and categorical (nominal, ordinal)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F16C-7B03-3C4B-3BA5-C5FF8DD140E6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6F6BB-0FD3-8541-CA75-BCD0C006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7" y="3348659"/>
            <a:ext cx="3353410" cy="2188100"/>
          </a:xfrm>
          <a:prstGeom prst="rect">
            <a:avLst/>
          </a:prstGeom>
        </p:spPr>
      </p:pic>
      <p:pic>
        <p:nvPicPr>
          <p:cNvPr id="8" name="Picture 7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DFE46976-8A4B-FEC7-48C1-A57F46E2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55" y="3577083"/>
            <a:ext cx="3967149" cy="1959676"/>
          </a:xfrm>
          <a:prstGeom prst="rect">
            <a:avLst/>
          </a:prstGeom>
        </p:spPr>
      </p:pic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0DB8816-2852-5351-C72E-1BA315777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662" y="3577083"/>
            <a:ext cx="1890737" cy="17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8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00B050"/>
                </a:solidFill>
              </a:rPr>
              <a:t>Types</a:t>
            </a:r>
            <a:r>
              <a:rPr lang="en-US" sz="4200" dirty="0"/>
              <a:t> of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114-66A6-83E5-7409-4A0C5621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Visualization types for different purposes</a:t>
            </a:r>
          </a:p>
          <a:p>
            <a:pPr marL="0" indent="0">
              <a:buNone/>
            </a:pPr>
            <a:r>
              <a:rPr lang="en-US" sz="2400" dirty="0"/>
              <a:t>i.e. showing scale, relationships, trajectory, momentum, gradient,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F16C-7B03-3C4B-3BA5-C5FF8DD140E6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56F6BB-0FD3-8541-CA75-BCD0C006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7" y="3348659"/>
            <a:ext cx="3353410" cy="2188100"/>
          </a:xfrm>
          <a:prstGeom prst="rect">
            <a:avLst/>
          </a:prstGeom>
        </p:spPr>
      </p:pic>
      <p:pic>
        <p:nvPicPr>
          <p:cNvPr id="8" name="Picture 7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DFE46976-8A4B-FEC7-48C1-A57F46E23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655" y="3577083"/>
            <a:ext cx="3967149" cy="1959676"/>
          </a:xfrm>
          <a:prstGeom prst="rect">
            <a:avLst/>
          </a:prstGeom>
        </p:spPr>
      </p:pic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0DB8816-2852-5351-C72E-1BA315777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8662" y="3577083"/>
            <a:ext cx="1890737" cy="179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26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A54D98-A119-3404-A175-B3A777632221}"/>
              </a:ext>
            </a:extLst>
          </p:cNvPr>
          <p:cNvSpPr txBox="1"/>
          <p:nvPr/>
        </p:nvSpPr>
        <p:spPr>
          <a:xfrm>
            <a:off x="1136904" y="522470"/>
            <a:ext cx="67513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00" dirty="0">
                <a:solidFill>
                  <a:srgbClr val="00B050"/>
                </a:solidFill>
              </a:rPr>
              <a:t>TYPES</a:t>
            </a:r>
            <a:r>
              <a:rPr lang="en-US" sz="4200" dirty="0"/>
              <a:t> OF VISUALIZATIONS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C57A96F-ABF9-F5DD-6875-F67293D9D4A6}"/>
              </a:ext>
            </a:extLst>
          </p:cNvPr>
          <p:cNvSpPr txBox="1">
            <a:spLocks/>
          </p:cNvSpPr>
          <p:nvPr/>
        </p:nvSpPr>
        <p:spPr>
          <a:xfrm>
            <a:off x="1451821" y="1210132"/>
            <a:ext cx="9603275" cy="6421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/>
              <a:t>Visualization types for showing data relationships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BC7299A-301D-5720-DD85-FC193EAA9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56" y="1955457"/>
            <a:ext cx="3464721" cy="3464721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C7F7473-9018-268B-2DC0-CDD7BF4F4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2" y="1955457"/>
            <a:ext cx="3943514" cy="31548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97F923-A8DC-289E-CD83-84BC1D527DA5}"/>
              </a:ext>
            </a:extLst>
          </p:cNvPr>
          <p:cNvSpPr txBox="1"/>
          <p:nvPr/>
        </p:nvSpPr>
        <p:spPr>
          <a:xfrm>
            <a:off x="2791130" y="5541517"/>
            <a:ext cx="15680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Univariate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4834A-343B-804D-2AC9-0B8594C4EC28}"/>
              </a:ext>
            </a:extLst>
          </p:cNvPr>
          <p:cNvSpPr txBox="1"/>
          <p:nvPr/>
        </p:nvSpPr>
        <p:spPr>
          <a:xfrm>
            <a:off x="7154300" y="5541516"/>
            <a:ext cx="1787032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Multivariate</a:t>
            </a:r>
          </a:p>
        </p:txBody>
      </p:sp>
    </p:spTree>
    <p:extLst>
      <p:ext uri="{BB962C8B-B14F-4D97-AF65-F5344CB8AC3E}">
        <p14:creationId xmlns:p14="http://schemas.microsoft.com/office/powerpoint/2010/main" val="223396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00B050"/>
                </a:solidFill>
              </a:rPr>
              <a:t>Types</a:t>
            </a:r>
            <a:r>
              <a:rPr lang="en-US" sz="4200" dirty="0"/>
              <a:t> of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114-66A6-83E5-7409-4A0C5621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Often necessary to transform our data for best/proper visualization of it</a:t>
            </a:r>
          </a:p>
          <a:p>
            <a:r>
              <a:rPr lang="en-US" sz="2400" dirty="0"/>
              <a:t>And you have already seen this with data preprocessing (e.g. </a:t>
            </a:r>
            <a:r>
              <a:rPr lang="en-US" sz="2400" dirty="0" err="1"/>
              <a:t>numpy</a:t>
            </a:r>
            <a:r>
              <a:rPr lang="en-US" sz="2400" dirty="0"/>
              <a:t> and pandas):</a:t>
            </a:r>
          </a:p>
          <a:p>
            <a:pPr lvl="1"/>
            <a:r>
              <a:rPr lang="en-US" sz="2200" dirty="0"/>
              <a:t>Normalization and Scaling</a:t>
            </a:r>
          </a:p>
          <a:p>
            <a:pPr lvl="1"/>
            <a:r>
              <a:rPr lang="en-US" sz="2200" dirty="0"/>
              <a:t>Probability distribution (transformation → distribution type and parameters)</a:t>
            </a:r>
          </a:p>
          <a:p>
            <a:pPr lvl="1"/>
            <a:r>
              <a:rPr lang="en-US" sz="2200" dirty="0"/>
              <a:t>One-hot encoding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1EF16C-7B03-3C4B-3BA5-C5FF8DD140E6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62825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602A-A3D1-DECE-CA70-5B7E50EE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00" dirty="0">
                <a:solidFill>
                  <a:srgbClr val="00B050"/>
                </a:solidFill>
              </a:rPr>
              <a:t>WHO</a:t>
            </a:r>
            <a:r>
              <a:rPr lang="en-US" sz="5900" dirty="0"/>
              <a:t> I 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EB0C2-468A-AA12-E57B-374E98DDB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Background: </a:t>
            </a:r>
            <a:r>
              <a:rPr lang="en-US" dirty="0"/>
              <a:t>Computer Science, English Literature &amp; Digital Humanities, Software Engineering, Game Development,  Tech Consulting, Web UI + Data Viz development</a:t>
            </a:r>
          </a:p>
          <a:p>
            <a:r>
              <a:rPr lang="en-US" b="1" dirty="0"/>
              <a:t>Projects assisted and/or developed: </a:t>
            </a:r>
            <a:r>
              <a:rPr lang="en-US" dirty="0">
                <a:hlinkClick r:id="rId2"/>
              </a:rPr>
              <a:t>Google Books Ngram Viewer</a:t>
            </a:r>
            <a:r>
              <a:rPr lang="en-US" dirty="0"/>
              <a:t>, Google ads dashboards,  </a:t>
            </a:r>
            <a:r>
              <a:rPr lang="en-US" dirty="0">
                <a:hlinkClick r:id="rId3"/>
              </a:rPr>
              <a:t>Voyant Tools</a:t>
            </a:r>
            <a:r>
              <a:rPr lang="en-US" dirty="0"/>
              <a:t>,  </a:t>
            </a:r>
            <a:r>
              <a:rPr lang="en-US" dirty="0">
                <a:hlinkClick r:id="rId4"/>
              </a:rPr>
              <a:t>Topic Words in Context</a:t>
            </a:r>
            <a:r>
              <a:rPr lang="en-US" dirty="0"/>
              <a:t>,  </a:t>
            </a:r>
            <a:r>
              <a:rPr lang="en-US" dirty="0">
                <a:hlinkClick r:id="rId5"/>
              </a:rPr>
              <a:t>Working from Scraps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Simexp QC dashboard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MIST multiscale dashboard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Neurobagel metadata tool suite</a:t>
            </a:r>
            <a:r>
              <a:rPr lang="en-US" dirty="0"/>
              <a:t>, and many other digital humanities-related visualizations</a:t>
            </a:r>
          </a:p>
          <a:p>
            <a:r>
              <a:rPr lang="en-US" dirty="0"/>
              <a:t>10 years of data visualization development and communication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ED2E1-42C0-A85A-FD01-8D816B15E3BE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pic>
        <p:nvPicPr>
          <p:cNvPr id="6" name="Picture 5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9E37C492-4359-2769-216A-23F570FBB8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3513" y="205870"/>
            <a:ext cx="1512712" cy="15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36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visualizations: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Bar plots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histograms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114-66A6-83E5-7409-4A0C56219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64855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Example uses</a:t>
            </a:r>
          </a:p>
          <a:p>
            <a:r>
              <a:rPr lang="en-US" dirty="0"/>
              <a:t>Bar plot: Comparing buckets of things</a:t>
            </a:r>
          </a:p>
          <a:p>
            <a:r>
              <a:rPr lang="en-US" dirty="0"/>
              <a:t>Histogram:</a:t>
            </a:r>
            <a:br>
              <a:rPr lang="en-US" dirty="0"/>
            </a:br>
            <a:r>
              <a:rPr lang="en-US" dirty="0"/>
              <a:t>Viewing probability distribution of a 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101D4-5AD3-D4EC-BF8C-BD489DD80BA2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E2EEB-4F31-DE2F-092B-4AEB7405D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87" y="3359234"/>
            <a:ext cx="3353410" cy="21881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84164A0D-49EB-5F85-90A0-4F3BBAF6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549" y="3060345"/>
            <a:ext cx="3196098" cy="2556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00D2B2-9C40-5514-FF23-09B37A1FB921}"/>
              </a:ext>
            </a:extLst>
          </p:cNvPr>
          <p:cNvSpPr txBox="1"/>
          <p:nvPr/>
        </p:nvSpPr>
        <p:spPr>
          <a:xfrm>
            <a:off x="2754923" y="5628323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Bar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C385CD-DD80-5967-3379-8AC7013C942A}"/>
              </a:ext>
            </a:extLst>
          </p:cNvPr>
          <p:cNvSpPr txBox="1"/>
          <p:nvPr/>
        </p:nvSpPr>
        <p:spPr>
          <a:xfrm>
            <a:off x="7772520" y="563019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Histogram</a:t>
            </a:r>
          </a:p>
        </p:txBody>
      </p:sp>
    </p:spTree>
    <p:extLst>
      <p:ext uri="{BB962C8B-B14F-4D97-AF65-F5344CB8AC3E}">
        <p14:creationId xmlns:p14="http://schemas.microsoft.com/office/powerpoint/2010/main" val="2766258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visualizations: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Scatter </a:t>
            </a:r>
            <a:r>
              <a:rPr lang="en-US" dirty="0"/>
              <a:t>plots,</a:t>
            </a:r>
            <a:r>
              <a:rPr lang="en-US" dirty="0">
                <a:solidFill>
                  <a:srgbClr val="00B050"/>
                </a:solidFill>
              </a:rPr>
              <a:t> line </a:t>
            </a:r>
            <a:r>
              <a:rPr lang="en-US" dirty="0"/>
              <a:t>plots,  </a:t>
            </a:r>
            <a:r>
              <a:rPr lang="en-US" dirty="0">
                <a:solidFill>
                  <a:srgbClr val="00B050"/>
                </a:solidFill>
              </a:rPr>
              <a:t>Area</a:t>
            </a:r>
            <a:r>
              <a:rPr lang="en-US" dirty="0"/>
              <a:t>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114-66A6-83E5-7409-4A0C56219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1921892"/>
            <a:ext cx="9603275" cy="1507108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Example uses</a:t>
            </a:r>
          </a:p>
          <a:p>
            <a:r>
              <a:rPr lang="en-US" sz="1700"/>
              <a:t>Scatter plot: Cluster analysis</a:t>
            </a:r>
          </a:p>
          <a:p>
            <a:r>
              <a:rPr lang="en-US" sz="1700"/>
              <a:t>Line, area, and ridgeline plots: Uni- and multi-variate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E03987-37A9-3867-2000-625712B4DF3E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7ED1464-3A52-1CE8-5575-CE446A43F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536" y="3408980"/>
            <a:ext cx="3422650" cy="2235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0C89F7-3E4A-389C-F83E-1CB5FC63BDEF}"/>
              </a:ext>
            </a:extLst>
          </p:cNvPr>
          <p:cNvSpPr txBox="1"/>
          <p:nvPr/>
        </p:nvSpPr>
        <p:spPr>
          <a:xfrm>
            <a:off x="3229102" y="5628323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Scatter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840173-1400-D74A-F40D-BDF35024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63507" y="2991625"/>
            <a:ext cx="3884613" cy="265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752B4F-3984-AC05-3FDA-1513E3A0938F}"/>
              </a:ext>
            </a:extLst>
          </p:cNvPr>
          <p:cNvSpPr txBox="1"/>
          <p:nvPr/>
        </p:nvSpPr>
        <p:spPr>
          <a:xfrm>
            <a:off x="8393723" y="568414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Ridgeline plot</a:t>
            </a:r>
          </a:p>
        </p:txBody>
      </p:sp>
    </p:spTree>
    <p:extLst>
      <p:ext uri="{BB962C8B-B14F-4D97-AF65-F5344CB8AC3E}">
        <p14:creationId xmlns:p14="http://schemas.microsoft.com/office/powerpoint/2010/main" val="3457670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visualizations: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3D surface plots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101D4-5AD3-D4EC-BF8C-BD489DD80BA2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83E9FE6-959E-F113-8FE3-5B2C38655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1512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 uses</a:t>
            </a:r>
          </a:p>
          <a:p>
            <a:r>
              <a:rPr lang="en-US" dirty="0"/>
              <a:t>Multivariate analysis</a:t>
            </a:r>
          </a:p>
          <a:p>
            <a:r>
              <a:rPr lang="en-US" dirty="0"/>
              <a:t>2D+ statistical distributions</a:t>
            </a:r>
          </a:p>
        </p:txBody>
      </p:sp>
      <p:pic>
        <p:nvPicPr>
          <p:cNvPr id="11" name="Picture 10" descr="Chart, surface chart&#10;&#10;Description automatically generated">
            <a:extLst>
              <a:ext uri="{FF2B5EF4-FFF2-40B4-BE49-F238E27FC236}">
                <a16:creationId xmlns:a16="http://schemas.microsoft.com/office/drawing/2014/main" id="{482A8BDE-D3E9-9B4A-128B-0B34A3F7F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768" y="2310300"/>
            <a:ext cx="4091879" cy="30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00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visualizations: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pies</a:t>
            </a:r>
            <a:r>
              <a:rPr lang="en-US" dirty="0"/>
              <a:t> and </a:t>
            </a:r>
            <a:r>
              <a:rPr lang="en-US" dirty="0" err="1">
                <a:solidFill>
                  <a:srgbClr val="00B050"/>
                </a:solidFill>
              </a:rPr>
              <a:t>TORUS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114-66A6-83E5-7409-4A0C56219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Recommended avoiding usage. However, clarity can be added via labels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E24CF-2D6F-6E9B-0192-434F0D570B21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C368B-89A7-E045-20D7-6CABB3D75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50" y="2533231"/>
            <a:ext cx="2807188" cy="2877661"/>
          </a:xfrm>
          <a:prstGeom prst="rect">
            <a:avLst/>
          </a:prstGeom>
        </p:spPr>
      </p:pic>
      <p:pic>
        <p:nvPicPr>
          <p:cNvPr id="8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FC22E5E3-82A6-D513-F54B-F67B1B220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271" y="2572636"/>
            <a:ext cx="3193562" cy="2798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0C2D77-2434-898D-A52D-676FB6FCCBAF}"/>
              </a:ext>
            </a:extLst>
          </p:cNvPr>
          <p:cNvSpPr txBox="1"/>
          <p:nvPr/>
        </p:nvSpPr>
        <p:spPr>
          <a:xfrm>
            <a:off x="3289543" y="547961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Pie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4B0773-16FA-51BE-9B63-84ED463075A0}"/>
              </a:ext>
            </a:extLst>
          </p:cNvPr>
          <p:cNvSpPr txBox="1"/>
          <p:nvPr/>
        </p:nvSpPr>
        <p:spPr>
          <a:xfrm>
            <a:off x="6518271" y="5443565"/>
            <a:ext cx="374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Torus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(notice how removing middle increases clarity)</a:t>
            </a:r>
          </a:p>
        </p:txBody>
      </p:sp>
    </p:spTree>
    <p:extLst>
      <p:ext uri="{BB962C8B-B14F-4D97-AF65-F5344CB8AC3E}">
        <p14:creationId xmlns:p14="http://schemas.microsoft.com/office/powerpoint/2010/main" val="3796511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visualizations:</a:t>
            </a:r>
            <a:br>
              <a:rPr lang="en-US"/>
            </a:br>
            <a:r>
              <a:rPr lang="en-US">
                <a:solidFill>
                  <a:srgbClr val="00B050"/>
                </a:solidFill>
              </a:rPr>
              <a:t>Box plots</a:t>
            </a:r>
            <a:r>
              <a:rPr lang="en-US"/>
              <a:t> and </a:t>
            </a:r>
            <a:r>
              <a:rPr lang="en-US">
                <a:solidFill>
                  <a:srgbClr val="00B050"/>
                </a:solidFill>
              </a:rPr>
              <a:t>violin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114-66A6-83E5-7409-4A0C56219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3800359" cy="345061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Example uses</a:t>
            </a:r>
          </a:p>
          <a:p>
            <a:r>
              <a:rPr lang="en-US"/>
              <a:t>Box plot – Alternate means of visualizing statistical distributions, summary statistics, quartiles</a:t>
            </a:r>
          </a:p>
          <a:p>
            <a:r>
              <a:rPr lang="en-US"/>
              <a:t>Violin plot – Visualizes more information about a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8F5E9-0445-8285-E201-760B3B532956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E9521673-0243-02E4-F041-6D56588E1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48" r="8758" b="4577"/>
          <a:stretch/>
        </p:blipFill>
        <p:spPr>
          <a:xfrm>
            <a:off x="5824279" y="2350551"/>
            <a:ext cx="5230575" cy="26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64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65989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/>
              <a:t>Types of visualizations:</a:t>
            </a:r>
            <a:br>
              <a:rPr lang="en-US"/>
            </a:br>
            <a:r>
              <a:rPr lang="en-US">
                <a:solidFill>
                  <a:srgbClr val="00B050"/>
                </a:solidFill>
              </a:rPr>
              <a:t>heat maps </a:t>
            </a:r>
            <a:r>
              <a:rPr lang="en-US"/>
              <a:t>and</a:t>
            </a:r>
            <a:br>
              <a:rPr lang="en-US"/>
            </a:br>
            <a:r>
              <a:rPr lang="en-US">
                <a:solidFill>
                  <a:srgbClr val="00B050"/>
                </a:solidFill>
              </a:rPr>
              <a:t>correlation/connectivity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114-66A6-83E5-7409-4A0C56219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234113" cy="3450613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Example uses: </a:t>
            </a:r>
            <a:endParaRPr lang="en-US"/>
          </a:p>
          <a:p>
            <a:pPr lvl="1"/>
            <a:r>
              <a:rPr lang="en-US"/>
              <a:t>Correlation coefficient between multiple features in a dataset</a:t>
            </a:r>
          </a:p>
          <a:p>
            <a:pPr lvl="1"/>
            <a:r>
              <a:rPr lang="en-US"/>
              <a:t>Connectivity strength between brain ROIs across a measurement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C0049-B130-B2DC-763C-94A928A4F188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  <p:pic>
        <p:nvPicPr>
          <p:cNvPr id="6" name="Picture 5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DC3D0399-F003-0758-D7E9-E179F4653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078" y="2015732"/>
            <a:ext cx="3868482" cy="366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36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D632A-8C6D-C6E6-15F4-0A848A300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Last but not least…</a:t>
            </a:r>
            <a:br>
              <a:rPr lang="en-US"/>
            </a:br>
            <a:r>
              <a:rPr lang="en-US">
                <a:solidFill>
                  <a:srgbClr val="00B050"/>
                </a:solidFill>
              </a:rPr>
              <a:t>neuroimaging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E29E9-3026-29A5-0927-761C82242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21949"/>
            <a:ext cx="9603275" cy="1571530"/>
          </a:xfrm>
        </p:spPr>
        <p:txBody>
          <a:bodyPr/>
          <a:lstStyle/>
          <a:p>
            <a:r>
              <a:rPr lang="en-US" sz="2400" b="1" err="1"/>
              <a:t>Niivue</a:t>
            </a:r>
            <a:endParaRPr lang="en-US" sz="2400"/>
          </a:p>
          <a:p>
            <a:pPr lvl="1"/>
            <a:r>
              <a:rPr lang="en-US" sz="2000"/>
              <a:t>WebGL 2.0 </a:t>
            </a:r>
            <a:r>
              <a:rPr lang="en-US" sz="2000" err="1"/>
              <a:t>NIfTI+</a:t>
            </a:r>
            <a:r>
              <a:rPr lang="en-US" sz="2000"/>
              <a:t> neuroimaging viewer – 2D and 3D!</a:t>
            </a:r>
          </a:p>
          <a:p>
            <a:pPr lvl="1"/>
            <a:r>
              <a:rPr lang="en-US" sz="2000"/>
              <a:t>Check out the many possible interactive views: </a:t>
            </a:r>
            <a:r>
              <a:rPr lang="en-US" sz="200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https://niivue.github.io/niivue/</a:t>
            </a:r>
            <a:endParaRPr lang="en-US" sz="2000">
              <a:solidFill>
                <a:srgbClr val="0070C0"/>
              </a:solidFill>
            </a:endParaRP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799F4E-F161-1F38-0222-49FF639AF23E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7A5D6-C2DC-2069-01EC-BE1E15AB5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659" y="3421894"/>
            <a:ext cx="6497434" cy="23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31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C1E6-F7FD-AF7E-1FEF-2805CC8E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Why </a:t>
            </a:r>
            <a:r>
              <a:rPr lang="en-US" sz="4200" dirty="0">
                <a:solidFill>
                  <a:srgbClr val="00B050"/>
                </a:solidFill>
              </a:rPr>
              <a:t>interactive</a:t>
            </a:r>
            <a:r>
              <a:rPr lang="en-US" sz="4200" dirty="0"/>
              <a:t> plots?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98D18-906C-6AD7-B5F1-349640990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Viewer can select/deselect data within the plot to make new comparisons</a:t>
            </a:r>
          </a:p>
          <a:p>
            <a:r>
              <a:rPr lang="en-US" sz="2400"/>
              <a:t>Viewer can zoom in and out of graph</a:t>
            </a:r>
          </a:p>
          <a:p>
            <a:r>
              <a:rPr lang="en-US" sz="2400"/>
              <a:t>Can increases ability of viewer to verify claims made in your text</a:t>
            </a:r>
          </a:p>
          <a:p>
            <a:r>
              <a:rPr lang="en-US" sz="2400"/>
              <a:t>Interactivity heightens engagement with your research, drawing interest</a:t>
            </a:r>
          </a:p>
          <a:p>
            <a:r>
              <a:rPr lang="en-US" sz="2400"/>
              <a:t>Can increase comprehension of your research and findings</a:t>
            </a:r>
          </a:p>
        </p:txBody>
      </p:sp>
    </p:spTree>
    <p:extLst>
      <p:ext uri="{BB962C8B-B14F-4D97-AF65-F5344CB8AC3E}">
        <p14:creationId xmlns:p14="http://schemas.microsoft.com/office/powerpoint/2010/main" val="4084660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BE00-A3B9-74D4-E815-69A4324A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478528"/>
            <a:ext cx="9603275" cy="1049235"/>
          </a:xfrm>
        </p:spPr>
        <p:txBody>
          <a:bodyPr>
            <a:noAutofit/>
          </a:bodyPr>
          <a:lstStyle/>
          <a:p>
            <a:r>
              <a:rPr lang="en-US" sz="4200"/>
              <a:t>Learning </a:t>
            </a:r>
            <a:r>
              <a:rPr lang="en-US" sz="4200">
                <a:solidFill>
                  <a:srgbClr val="00B050"/>
                </a:solidFill>
              </a:rPr>
              <a:t>how to learn</a:t>
            </a:r>
            <a:br>
              <a:rPr lang="en-US" sz="4200"/>
            </a:br>
            <a:r>
              <a:rPr lang="en-US" sz="4200"/>
              <a:t>Data Viz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23114-66A6-83E5-7409-4A0C56219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55487"/>
            <a:ext cx="9603275" cy="3942168"/>
          </a:xfrm>
        </p:spPr>
        <p:txBody>
          <a:bodyPr>
            <a:normAutofit fontScale="92500" lnSpcReduction="20000"/>
          </a:bodyPr>
          <a:lstStyle/>
          <a:p>
            <a:r>
              <a:rPr lang="en-US" sz="2400"/>
              <a:t>Get familiar with data viz/graphing library API documentation</a:t>
            </a:r>
          </a:p>
          <a:p>
            <a:r>
              <a:rPr lang="en-US" sz="2400"/>
              <a:t>Know how to find the functionality you want, but being open to exploring what the library has to offer you – additional parameters, additional functionality</a:t>
            </a:r>
          </a:p>
          <a:p>
            <a:r>
              <a:rPr lang="en-US" sz="2400"/>
              <a:t>Memorizing functions is good, but not recommended. Libraries changes. More libraries and extensions of them are made frequently.</a:t>
            </a:r>
          </a:p>
          <a:p>
            <a:r>
              <a:rPr lang="en-US" sz="2400"/>
              <a:t>It’s good to stumble.  And you will.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600" b="1"/>
              <a:t>It’s more important to </a:t>
            </a:r>
            <a:r>
              <a:rPr lang="en-US" sz="2600" b="1">
                <a:solidFill>
                  <a:srgbClr val="00B050"/>
                </a:solidFill>
              </a:rPr>
              <a:t>know</a:t>
            </a:r>
            <a:r>
              <a:rPr lang="en-US" sz="2600" b="1"/>
              <a:t> </a:t>
            </a:r>
            <a:r>
              <a:rPr lang="en-US" sz="2600" b="1">
                <a:solidFill>
                  <a:srgbClr val="00B050"/>
                </a:solidFill>
              </a:rPr>
              <a:t>what you would like to show</a:t>
            </a:r>
            <a:r>
              <a:rPr lang="en-US" sz="2600" b="1"/>
              <a:t> and </a:t>
            </a:r>
            <a:r>
              <a:rPr lang="en-US" sz="2600" b="1">
                <a:solidFill>
                  <a:srgbClr val="00B050"/>
                </a:solidFill>
              </a:rPr>
              <a:t>the kinds of visualizations available</a:t>
            </a:r>
            <a:r>
              <a:rPr lang="en-US" sz="2600" b="1"/>
              <a:t> to you that can best show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93A86-548D-B297-987F-FA44D3DA19FC}"/>
              </a:ext>
            </a:extLst>
          </p:cNvPr>
          <p:cNvSpPr txBox="1"/>
          <p:nvPr/>
        </p:nvSpPr>
        <p:spPr>
          <a:xfrm>
            <a:off x="9708543" y="5628323"/>
            <a:ext cx="221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002825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C07D-80E6-9BC9-5F4A-B50F4C58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00B050"/>
                </a:solidFill>
              </a:rPr>
              <a:t>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584F-79D2-C273-3C0C-0E593B050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One of the more low-level and richly-featured Python graphing libraries</a:t>
            </a:r>
          </a:p>
          <a:p>
            <a:r>
              <a:rPr lang="en-US" sz="2400" dirty="0"/>
              <a:t>One of the most historically used plotting libraries</a:t>
            </a:r>
          </a:p>
          <a:p>
            <a:r>
              <a:rPr lang="en-US" sz="2400" dirty="0"/>
              <a:t>Its </a:t>
            </a:r>
            <a:r>
              <a:rPr lang="en-US" sz="2400" dirty="0" err="1"/>
              <a:t>pyplot</a:t>
            </a:r>
            <a:r>
              <a:rPr lang="en-US" sz="2400" dirty="0"/>
              <a:t> uses a </a:t>
            </a:r>
            <a:r>
              <a:rPr lang="en-US" sz="2400" dirty="0" err="1"/>
              <a:t>Matlab</a:t>
            </a:r>
            <a:r>
              <a:rPr lang="en-US" sz="2400" dirty="0"/>
              <a:t>-like API.</a:t>
            </a:r>
          </a:p>
          <a:p>
            <a:r>
              <a:rPr lang="en-US" sz="2400" dirty="0"/>
              <a:t>Can output static images but also interactive plots</a:t>
            </a:r>
          </a:p>
          <a:p>
            <a:r>
              <a:rPr lang="en-US" sz="2400" dirty="0"/>
              <a:t>Like </a:t>
            </a:r>
            <a:r>
              <a:rPr lang="en-US" sz="2400" dirty="0" err="1"/>
              <a:t>Numpy</a:t>
            </a:r>
            <a:r>
              <a:rPr lang="en-US" sz="2400" dirty="0"/>
              <a:t>, it uses underlying libraries to efficiently process multidimensional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7FA46B-166F-AA33-313C-0CBA1A597B0F}"/>
              </a:ext>
            </a:extLst>
          </p:cNvPr>
          <p:cNvSpPr txBox="1"/>
          <p:nvPr/>
        </p:nvSpPr>
        <p:spPr>
          <a:xfrm>
            <a:off x="9708543" y="5628323"/>
            <a:ext cx="221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7808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C4FD-5A3D-86A8-D391-E2652572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900" dirty="0"/>
              <a:t>Why </a:t>
            </a:r>
            <a:r>
              <a:rPr lang="en-US" sz="5900" i="1" dirty="0">
                <a:solidFill>
                  <a:srgbClr val="00B050"/>
                </a:solidFill>
              </a:rPr>
              <a:t>THAT</a:t>
            </a:r>
            <a:r>
              <a:rPr lang="en-US" sz="5900" dirty="0"/>
              <a:t>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2AD3-0850-BCE3-C6C1-2D1F3447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>
                <a:solidFill>
                  <a:srgbClr val="00B050"/>
                </a:solidFill>
              </a:rPr>
              <a:t>Context</a:t>
            </a:r>
            <a:r>
              <a:rPr lang="en-US" sz="3000" dirty="0"/>
              <a:t> is key</a:t>
            </a:r>
          </a:p>
          <a:p>
            <a:r>
              <a:rPr lang="en-US" sz="3000" dirty="0"/>
              <a:t>Data represents a complex world</a:t>
            </a:r>
          </a:p>
          <a:p>
            <a:r>
              <a:rPr lang="en-US" sz="3000" dirty="0"/>
              <a:t>Data is complex, selective/partial, and contingent</a:t>
            </a:r>
          </a:p>
          <a:p>
            <a:pPr marL="0" indent="0">
              <a:buNone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.... </a:t>
            </a:r>
            <a:r>
              <a:rPr lang="en-US" sz="3000" i="1" dirty="0"/>
              <a:t>and so are data visualizations!!!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99719-6235-5BEA-9063-43D17DA813E7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65761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C07D-80E6-9BC9-5F4A-B50F4C58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>
                <a:solidFill>
                  <a:srgbClr val="00B050"/>
                </a:solidFill>
              </a:rPr>
              <a:t>Seaborn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584F-79D2-C273-3C0C-0E593B050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Higher level graphing library built on matplotlib (typically less function calls)</a:t>
            </a:r>
          </a:p>
          <a:p>
            <a:r>
              <a:rPr lang="en-US" sz="2600" dirty="0"/>
              <a:t>Like matplotlib, uses pandas and numpy data types</a:t>
            </a:r>
          </a:p>
          <a:p>
            <a:r>
              <a:rPr lang="en-US" sz="2600" dirty="0"/>
              <a:t>Specifically geared toward making statistical graphics (linear regression, time series data)</a:t>
            </a:r>
          </a:p>
          <a:p>
            <a:r>
              <a:rPr lang="en-US" sz="2600" dirty="0"/>
              <a:t>Plot themes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D6C21-BE42-53A1-725D-C4AC9105B797}"/>
              </a:ext>
            </a:extLst>
          </p:cNvPr>
          <p:cNvSpPr txBox="1"/>
          <p:nvPr/>
        </p:nvSpPr>
        <p:spPr>
          <a:xfrm>
            <a:off x="9708543" y="5628323"/>
            <a:ext cx="221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714382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C07D-80E6-9BC9-5F4A-B50F4C58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>
                <a:solidFill>
                  <a:srgbClr val="00B050"/>
                </a:solidFill>
              </a:rPr>
              <a:t>BOKEH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584F-79D2-C273-3C0C-0E593B050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10637"/>
          </a:xfrm>
        </p:spPr>
        <p:txBody>
          <a:bodyPr>
            <a:noAutofit/>
          </a:bodyPr>
          <a:lstStyle/>
          <a:p>
            <a:r>
              <a:rPr lang="en-US" sz="2200"/>
              <a:t>Feature-rich, highly interactive, customizable</a:t>
            </a:r>
          </a:p>
          <a:p>
            <a:r>
              <a:rPr lang="en-US" sz="2200"/>
              <a:t>Python-based </a:t>
            </a:r>
          </a:p>
          <a:p>
            <a:r>
              <a:rPr lang="en-US" sz="2200"/>
              <a:t>Generates web-ready data visualizations</a:t>
            </a:r>
          </a:p>
          <a:p>
            <a:r>
              <a:rPr lang="en-US" sz="2200"/>
              <a:t>Funded by a non-profit with community support by researchers of all stripes</a:t>
            </a:r>
          </a:p>
          <a:p>
            <a:r>
              <a:rPr lang="en-US" sz="2200"/>
              <a:t>Build dashboards is somewhat tedious and with comparatively limited degree of interactivity</a:t>
            </a:r>
          </a:p>
          <a:p>
            <a:r>
              <a:rPr lang="en-US" sz="2200"/>
              <a:t>3D graphs via 3</a:t>
            </a:r>
            <a:r>
              <a:rPr lang="en-US" sz="2200" baseline="30000"/>
              <a:t>rd</a:t>
            </a:r>
            <a:r>
              <a:rPr lang="en-US" sz="2200"/>
              <a:t> party extension</a:t>
            </a:r>
          </a:p>
          <a:p>
            <a:endParaRPr lang="en-US" sz="2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33BD8-4FA0-7B75-2055-4D12D20C005E}"/>
              </a:ext>
            </a:extLst>
          </p:cNvPr>
          <p:cNvSpPr txBox="1"/>
          <p:nvPr/>
        </p:nvSpPr>
        <p:spPr>
          <a:xfrm>
            <a:off x="9708543" y="5628323"/>
            <a:ext cx="221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209166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C07D-80E6-9BC9-5F4A-B50F4C58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>
                <a:solidFill>
                  <a:srgbClr val="00B050"/>
                </a:solidFill>
              </a:rPr>
              <a:t>Plotly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584F-79D2-C273-3C0C-0E593B050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33671"/>
            <a:ext cx="9603275" cy="3450613"/>
          </a:xfrm>
        </p:spPr>
        <p:txBody>
          <a:bodyPr>
            <a:noAutofit/>
          </a:bodyPr>
          <a:lstStyle/>
          <a:p>
            <a:r>
              <a:rPr lang="en-US" sz="1800"/>
              <a:t>Feature-rich, highly interactive, customizable</a:t>
            </a:r>
          </a:p>
          <a:p>
            <a:r>
              <a:rPr lang="en-US" sz="1800"/>
              <a:t>JavaScript-based with Python API</a:t>
            </a:r>
          </a:p>
          <a:p>
            <a:pPr lvl="1"/>
            <a:r>
              <a:rPr lang="en-US"/>
              <a:t>Also has programming language bindings in addition to Python (i.e. R and NodeJS)</a:t>
            </a:r>
          </a:p>
          <a:p>
            <a:r>
              <a:rPr lang="en-US" sz="1800"/>
              <a:t>Generates web-ready data visualizations that are easily shareable</a:t>
            </a:r>
          </a:p>
          <a:p>
            <a:r>
              <a:rPr lang="en-US" sz="1800"/>
              <a:t>Built by a private company with community support by/for researchers of all stripes</a:t>
            </a:r>
          </a:p>
          <a:p>
            <a:r>
              <a:rPr lang="en-US" sz="1800"/>
              <a:t>Has an array of extras: including a web-based editor, a lightweight version (Plotly express), and interactive, Python-based dashboard scripting for web apps (Plotly dash).</a:t>
            </a:r>
          </a:p>
          <a:p>
            <a:r>
              <a:rPr lang="en-US" sz="1800"/>
              <a:t>Simple syntax; easier to style; quicker to build dashboards</a:t>
            </a:r>
          </a:p>
          <a:p>
            <a:r>
              <a:rPr lang="en-US" sz="1800"/>
              <a:t>Has 3d graphs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33BD8-4FA0-7B75-2055-4D12D20C005E}"/>
              </a:ext>
            </a:extLst>
          </p:cNvPr>
          <p:cNvSpPr txBox="1"/>
          <p:nvPr/>
        </p:nvSpPr>
        <p:spPr>
          <a:xfrm>
            <a:off x="9708543" y="5628323"/>
            <a:ext cx="221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313324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C07D-80E6-9BC9-5F4A-B50F4C58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/>
              <a:t>And much, much </a:t>
            </a:r>
            <a:r>
              <a:rPr lang="en-US" sz="4200">
                <a:solidFill>
                  <a:srgbClr val="00B050"/>
                </a:solidFill>
              </a:rPr>
              <a:t>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5584F-79D2-C273-3C0C-0E593B050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GGPlot and Dplyr for R</a:t>
            </a:r>
            <a:r>
              <a:rPr lang="en-US" dirty="0"/>
              <a:t> (</a:t>
            </a:r>
            <a:r>
              <a:rPr lang="en-US" dirty="0" err="1"/>
              <a:t>plotnine</a:t>
            </a:r>
            <a:r>
              <a:rPr lang="en-US" dirty="0"/>
              <a:t> in Python)</a:t>
            </a:r>
          </a:p>
          <a:p>
            <a:r>
              <a:rPr lang="en-US" dirty="0"/>
              <a:t>D3.js</a:t>
            </a:r>
          </a:p>
          <a:p>
            <a:r>
              <a:rPr lang="en-US" dirty="0"/>
              <a:t>Ready to go dashboard suites, </a:t>
            </a:r>
            <a:r>
              <a:rPr lang="en-US" dirty="0" err="1"/>
              <a:t>i.e.Tableau</a:t>
            </a:r>
            <a:endParaRPr lang="en-US" dirty="0"/>
          </a:p>
          <a:p>
            <a:r>
              <a:rPr lang="en-US" dirty="0"/>
              <a:t>WebGL</a:t>
            </a:r>
          </a:p>
          <a:p>
            <a:r>
              <a:rPr lang="en-US" dirty="0"/>
              <a:t>See end of our exercises notebook for links and visualization lists!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C0E07-FF5F-AD5B-8ACE-9F87DE70DF45}"/>
              </a:ext>
            </a:extLst>
          </p:cNvPr>
          <p:cNvSpPr txBox="1"/>
          <p:nvPr/>
        </p:nvSpPr>
        <p:spPr>
          <a:xfrm>
            <a:off x="9708543" y="5628323"/>
            <a:ext cx="221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715569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D5EC-8BC3-C515-537A-912CA028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importance of </a:t>
            </a:r>
            <a:r>
              <a:rPr lang="en-US">
                <a:solidFill>
                  <a:srgbClr val="00B050"/>
                </a:solidFill>
              </a:rPr>
              <a:t>design</a:t>
            </a:r>
            <a:r>
              <a:rPr lang="en-US"/>
              <a:t> in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4F06C-2425-D8FA-1EF3-F7252ABE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9009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b="1"/>
              <a:t>Labeling, labeling, labeling</a:t>
            </a:r>
          </a:p>
          <a:p>
            <a:pPr lvl="1"/>
            <a:r>
              <a:rPr lang="en-US" sz="2200"/>
              <a:t>Please label axes and axis ticks (though sparely)</a:t>
            </a:r>
          </a:p>
          <a:p>
            <a:pPr lvl="1"/>
            <a:r>
              <a:rPr lang="en-US" sz="2200"/>
              <a:t>Clear graph titles that summarize their purpose and/or your perspective</a:t>
            </a:r>
          </a:p>
          <a:p>
            <a:pPr marL="0" indent="0">
              <a:buNone/>
            </a:pPr>
            <a:r>
              <a:rPr lang="en-US" sz="2200" b="1"/>
              <a:t>Typefaces</a:t>
            </a:r>
          </a:p>
          <a:p>
            <a:pPr lvl="1"/>
            <a:r>
              <a:rPr lang="en-US" sz="2200"/>
              <a:t>Coordinate typefaces</a:t>
            </a:r>
          </a:p>
          <a:p>
            <a:pPr lvl="1"/>
            <a:r>
              <a:rPr lang="en-US" sz="2200"/>
              <a:t>Limit to 2-3 max. Two is good. Three is close to too many.</a:t>
            </a:r>
          </a:p>
          <a:p>
            <a:r>
              <a:rPr lang="en-US" sz="2400" b="1"/>
              <a:t>Spacing</a:t>
            </a:r>
          </a:p>
          <a:p>
            <a:pPr lvl="1"/>
            <a:r>
              <a:rPr lang="en-US" sz="2200"/>
              <a:t>Keep space between chart elements (including labels) where possible</a:t>
            </a:r>
          </a:p>
          <a:p>
            <a:pPr lvl="1"/>
            <a:r>
              <a:rPr lang="en-US" sz="2200"/>
              <a:t>Good spacing increases the clarity of visualizations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507A0-4266-7319-B138-421A3667B353}"/>
              </a:ext>
            </a:extLst>
          </p:cNvPr>
          <p:cNvSpPr txBox="1"/>
          <p:nvPr/>
        </p:nvSpPr>
        <p:spPr>
          <a:xfrm>
            <a:off x="9708543" y="5628323"/>
            <a:ext cx="221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482553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D5EC-8BC3-C515-537A-912CA028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importance of </a:t>
            </a:r>
            <a:r>
              <a:rPr lang="en-US">
                <a:solidFill>
                  <a:srgbClr val="00B050"/>
                </a:solidFill>
              </a:rPr>
              <a:t>design</a:t>
            </a:r>
            <a:r>
              <a:rPr lang="en-US"/>
              <a:t> in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4F06C-2425-D8FA-1EF3-F7252ABEB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/>
              <a:t>Color and Palette for Visualizations</a:t>
            </a:r>
          </a:p>
          <a:p>
            <a:r>
              <a:rPr lang="en-US" sz="2200"/>
              <a:t>Many times color is not available where a visualization will be featured</a:t>
            </a:r>
          </a:p>
          <a:p>
            <a:pPr lvl="1"/>
            <a:r>
              <a:rPr lang="en-US" sz="2000"/>
              <a:t>Convert a static, color graph to greyscale to see if colors are distinguishable</a:t>
            </a:r>
          </a:p>
          <a:p>
            <a:pPr lvl="1"/>
            <a:r>
              <a:rPr lang="en-US" sz="2000"/>
              <a:t>Switch to pattern fills where applicable</a:t>
            </a:r>
          </a:p>
          <a:p>
            <a:r>
              <a:rPr lang="en-US" sz="2200"/>
              <a:t>Design palettes that attempt to make it easy for those with various kinds of colorblindess to more easily distinguish between the palette’s colors</a:t>
            </a:r>
          </a:p>
          <a:p>
            <a:r>
              <a:rPr lang="en-US" sz="2200"/>
              <a:t>Avoid rainbow color palettes (a.k.a. ‘jet’)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507A0-4266-7319-B138-421A3667B353}"/>
              </a:ext>
            </a:extLst>
          </p:cNvPr>
          <p:cNvSpPr txBox="1"/>
          <p:nvPr/>
        </p:nvSpPr>
        <p:spPr>
          <a:xfrm>
            <a:off x="9708543" y="5628323"/>
            <a:ext cx="221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4013237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D5EC-8BC3-C515-537A-912CA028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importance of </a:t>
            </a:r>
            <a:r>
              <a:rPr lang="en-US">
                <a:solidFill>
                  <a:srgbClr val="00B050"/>
                </a:solidFill>
              </a:rPr>
              <a:t>design</a:t>
            </a:r>
            <a:r>
              <a:rPr lang="en-US"/>
              <a:t> in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4F06C-2425-D8FA-1EF3-F7252ABEB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2"/>
            <a:ext cx="9603275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/>
              <a:t>Use a colorblind-friendly palette generator</a:t>
            </a:r>
          </a:p>
          <a:p>
            <a:r>
              <a:rPr lang="en-US" sz="2400"/>
              <a:t>Accounts for the different kinds of colorblindness (e.g. red-green and blue-yellow and their subvariants)</a:t>
            </a:r>
          </a:p>
          <a:p>
            <a:r>
              <a:rPr lang="en-US" sz="2400"/>
              <a:t>Ex. </a:t>
            </a:r>
            <a:r>
              <a:rPr lang="en-US" sz="240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palett.es</a:t>
            </a:r>
            <a:endParaRPr lang="en-US" sz="240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507A0-4266-7319-B138-421A3667B353}"/>
              </a:ext>
            </a:extLst>
          </p:cNvPr>
          <p:cNvSpPr txBox="1"/>
          <p:nvPr/>
        </p:nvSpPr>
        <p:spPr>
          <a:xfrm>
            <a:off x="9708543" y="5628323"/>
            <a:ext cx="221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754191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F1F076-BE2D-F23A-0473-9589043EBB3F}"/>
              </a:ext>
            </a:extLst>
          </p:cNvPr>
          <p:cNvSpPr txBox="1"/>
          <p:nvPr/>
        </p:nvSpPr>
        <p:spPr>
          <a:xfrm>
            <a:off x="1198685" y="1875362"/>
            <a:ext cx="610186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200"/>
              <a:t>Now it’s time to get our hands on some 🐍 visualization …</a:t>
            </a:r>
          </a:p>
        </p:txBody>
      </p:sp>
    </p:spTree>
    <p:extLst>
      <p:ext uri="{BB962C8B-B14F-4D97-AF65-F5344CB8AC3E}">
        <p14:creationId xmlns:p14="http://schemas.microsoft.com/office/powerpoint/2010/main" val="20018188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FF7FF6-D356-79D7-D421-7C01C02206AE}"/>
              </a:ext>
            </a:extLst>
          </p:cNvPr>
          <p:cNvSpPr txBox="1"/>
          <p:nvPr/>
        </p:nvSpPr>
        <p:spPr>
          <a:xfrm>
            <a:off x="1773116" y="1232772"/>
            <a:ext cx="80537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/>
              <a:t>Read through and run the cells of the part 1 data types notebook, and then move on to the part 2 exercises notebook when ready.</a:t>
            </a:r>
          </a:p>
          <a:p>
            <a:endParaRPr lang="en-US" sz="2600"/>
          </a:p>
          <a:p>
            <a:r>
              <a:rPr lang="en-US" sz="2600"/>
              <a:t>Remember, it’s good to stumble. If you really need help, raise your hand and I or someone else knowledgable with these Python graphing libraries will attempt to assist.</a:t>
            </a:r>
          </a:p>
          <a:p>
            <a:endParaRPr lang="en-US" sz="2600"/>
          </a:p>
          <a:p>
            <a:r>
              <a:rPr lang="en-US" sz="2600"/>
              <a:t>If you need a break, feel free to browse through the visualization API links and visualization lists.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CF2FC-A537-A33B-2297-132C6D1C9F6B}"/>
              </a:ext>
            </a:extLst>
          </p:cNvPr>
          <p:cNvSpPr txBox="1"/>
          <p:nvPr/>
        </p:nvSpPr>
        <p:spPr>
          <a:xfrm>
            <a:off x="1233854" y="224477"/>
            <a:ext cx="39549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solidFill>
                  <a:srgbClr val="00B050"/>
                </a:solidFill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1750168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C4FD-5A3D-86A8-D391-E2652572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01236"/>
            <a:ext cx="9603275" cy="1049235"/>
          </a:xfrm>
        </p:spPr>
        <p:txBody>
          <a:bodyPr>
            <a:noAutofit/>
          </a:bodyPr>
          <a:lstStyle/>
          <a:p>
            <a:r>
              <a:rPr lang="en-US" sz="5300" dirty="0"/>
              <a:t>Data viz ARE</a:t>
            </a:r>
            <a:r>
              <a:rPr lang="en-US" sz="5300" i="1" dirty="0"/>
              <a:t>  </a:t>
            </a:r>
            <a:r>
              <a:rPr lang="en-US" sz="5300" i="1" dirty="0">
                <a:solidFill>
                  <a:srgbClr val="00B050"/>
                </a:solidFill>
              </a:rPr>
              <a:t>visual</a:t>
            </a:r>
            <a:br>
              <a:rPr lang="en-US" sz="4800" dirty="0">
                <a:solidFill>
                  <a:srgbClr val="00B050"/>
                </a:solidFill>
              </a:rPr>
            </a:br>
            <a:endParaRPr lang="en-US" sz="4800" i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2AD3-0850-BCE3-C6C1-2D1F3447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000" y="3429000"/>
            <a:ext cx="9603275" cy="892553"/>
          </a:xfrm>
        </p:spPr>
        <p:txBody>
          <a:bodyPr>
            <a:normAutofit/>
          </a:bodyPr>
          <a:lstStyle/>
          <a:p>
            <a:r>
              <a:rPr lang="en-US" sz="4200" dirty="0"/>
              <a:t>A picture is worth a thousand words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90894-09E1-CA44-6F02-B5E5446E74FA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85E579-A04D-37C8-4635-D6DE42CFC933}"/>
              </a:ext>
            </a:extLst>
          </p:cNvPr>
          <p:cNvSpPr txBox="1"/>
          <p:nvPr/>
        </p:nvSpPr>
        <p:spPr>
          <a:xfrm>
            <a:off x="1451578" y="1933615"/>
            <a:ext cx="97528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And thus, even more </a:t>
            </a:r>
            <a:r>
              <a:rPr lang="en-US" sz="2600" i="1" dirty="0"/>
              <a:t>subjective</a:t>
            </a:r>
            <a:r>
              <a:rPr lang="en-US" sz="2600" dirty="0"/>
              <a:t> and </a:t>
            </a:r>
            <a:r>
              <a:rPr lang="en-US" sz="2600" i="1" dirty="0"/>
              <a:t>ideological</a:t>
            </a:r>
            <a:r>
              <a:rPr lang="en-US" sz="2600" dirty="0"/>
              <a:t> than the data being visualized</a:t>
            </a:r>
          </a:p>
        </p:txBody>
      </p:sp>
    </p:spTree>
    <p:extLst>
      <p:ext uri="{BB962C8B-B14F-4D97-AF65-F5344CB8AC3E}">
        <p14:creationId xmlns:p14="http://schemas.microsoft.com/office/powerpoint/2010/main" val="3986045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C4FD-5A3D-86A8-D391-E2652572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701236"/>
            <a:ext cx="9603275" cy="1049235"/>
          </a:xfrm>
        </p:spPr>
        <p:txBody>
          <a:bodyPr>
            <a:noAutofit/>
          </a:bodyPr>
          <a:lstStyle/>
          <a:p>
            <a:r>
              <a:rPr lang="en-US" sz="5300" dirty="0"/>
              <a:t>Data viz ARE</a:t>
            </a:r>
            <a:r>
              <a:rPr lang="en-US" sz="5300" i="1" dirty="0"/>
              <a:t>  </a:t>
            </a:r>
            <a:r>
              <a:rPr lang="en-US" sz="5300" i="1" dirty="0">
                <a:solidFill>
                  <a:srgbClr val="00B050"/>
                </a:solidFill>
              </a:rPr>
              <a:t>visual</a:t>
            </a:r>
            <a:br>
              <a:rPr lang="en-US" sz="4800" dirty="0">
                <a:solidFill>
                  <a:srgbClr val="00B050"/>
                </a:solidFill>
              </a:rPr>
            </a:br>
            <a:endParaRPr lang="en-US" sz="4800" i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2AD3-0850-BCE3-C6C1-2D1F3447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177710"/>
            <a:ext cx="9603275" cy="3450613"/>
          </a:xfrm>
        </p:spPr>
        <p:txBody>
          <a:bodyPr/>
          <a:lstStyle/>
          <a:p>
            <a:r>
              <a:rPr lang="en-US" sz="2800" dirty="0"/>
              <a:t>Who is visualizing data?</a:t>
            </a:r>
          </a:p>
          <a:p>
            <a:r>
              <a:rPr lang="en-US" sz="2800" dirty="0"/>
              <a:t>What data is being visualized?</a:t>
            </a:r>
          </a:p>
          <a:p>
            <a:r>
              <a:rPr lang="en-US" sz="2800" dirty="0"/>
              <a:t>How is data being visualized?</a:t>
            </a:r>
          </a:p>
          <a:p>
            <a:r>
              <a:rPr lang="en-US" sz="2800" dirty="0"/>
              <a:t>Where is data being visualized?</a:t>
            </a:r>
          </a:p>
          <a:p>
            <a:r>
              <a:rPr lang="en-US" sz="2800" dirty="0"/>
              <a:t>Who is the potential audience?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90894-09E1-CA44-6F02-B5E5446E74FA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74371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CC4FD-5A3D-86A8-D391-E2652572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79744"/>
            <a:ext cx="9603275" cy="1049235"/>
          </a:xfrm>
        </p:spPr>
        <p:txBody>
          <a:bodyPr>
            <a:noAutofit/>
          </a:bodyPr>
          <a:lstStyle/>
          <a:p>
            <a:r>
              <a:rPr lang="en-US" sz="5300" dirty="0"/>
              <a:t>Data viz ARE</a:t>
            </a:r>
            <a:r>
              <a:rPr lang="en-US" sz="5300" i="1" dirty="0"/>
              <a:t>  </a:t>
            </a:r>
            <a:r>
              <a:rPr lang="en-US" sz="5300" i="1" dirty="0">
                <a:solidFill>
                  <a:srgbClr val="00B050"/>
                </a:solidFill>
              </a:rPr>
              <a:t>Rhetoric</a:t>
            </a:r>
            <a:br>
              <a:rPr lang="en-US" sz="4800" dirty="0">
                <a:solidFill>
                  <a:srgbClr val="00B050"/>
                </a:solidFill>
              </a:rPr>
            </a:br>
            <a:endParaRPr lang="en-US" sz="4800" i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2AD3-0850-BCE3-C6C1-2D1F3447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21632"/>
            <a:ext cx="9603275" cy="34506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As researchers and scientists, our goal is to be objective as possible while presenting our findings.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However,  we are also implicitly and explicitly making arguments about data when we do so.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These two goals can be contradictory, but it is our job to balance them while </a:t>
            </a:r>
            <a:r>
              <a:rPr lang="en-US" sz="2400" i="1" dirty="0"/>
              <a:t>effectively</a:t>
            </a:r>
            <a:r>
              <a:rPr lang="en-US" sz="2400" dirty="0"/>
              <a:t> doing both.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90894-09E1-CA44-6F02-B5E5446E74FA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1408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9F6C3-7434-F849-0AD2-AA1D7BFBBA85}"/>
              </a:ext>
            </a:extLst>
          </p:cNvPr>
          <p:cNvSpPr txBox="1"/>
          <p:nvPr/>
        </p:nvSpPr>
        <p:spPr>
          <a:xfrm>
            <a:off x="902208" y="1463040"/>
            <a:ext cx="588873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Use our imagination and intuition to most effectively communicate our data and findings to a desired audience.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E03D5-E211-977A-62C1-D43E072E2915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11972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9F6C3-7434-F849-0AD2-AA1D7BFBBA85}"/>
              </a:ext>
            </a:extLst>
          </p:cNvPr>
          <p:cNvSpPr txBox="1"/>
          <p:nvPr/>
        </p:nvSpPr>
        <p:spPr>
          <a:xfrm>
            <a:off x="902208" y="755904"/>
            <a:ext cx="5888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Who is our audience?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A6D48C-3325-B266-0921-7885D45249D9}"/>
              </a:ext>
            </a:extLst>
          </p:cNvPr>
          <p:cNvSpPr txBox="1"/>
          <p:nvPr/>
        </p:nvSpPr>
        <p:spPr>
          <a:xfrm>
            <a:off x="2438400" y="2182368"/>
            <a:ext cx="55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Journal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2E862-F856-31AA-A97C-15E42FB43CC0}"/>
              </a:ext>
            </a:extLst>
          </p:cNvPr>
          <p:cNvSpPr txBox="1"/>
          <p:nvPr/>
        </p:nvSpPr>
        <p:spPr>
          <a:xfrm>
            <a:off x="2438400" y="2782669"/>
            <a:ext cx="55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Poster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734DA-54A9-1226-2AFA-B9299A167E09}"/>
              </a:ext>
            </a:extLst>
          </p:cNvPr>
          <p:cNvSpPr txBox="1"/>
          <p:nvPr/>
        </p:nvSpPr>
        <p:spPr>
          <a:xfrm>
            <a:off x="2438400" y="3411797"/>
            <a:ext cx="55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General public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3E95C-12EE-00A3-7F6A-1138ABDDD509}"/>
              </a:ext>
            </a:extLst>
          </p:cNvPr>
          <p:cNvSpPr txBox="1"/>
          <p:nvPr/>
        </p:nvSpPr>
        <p:spPr>
          <a:xfrm>
            <a:off x="2438400" y="3994895"/>
            <a:ext cx="5596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Web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EF668-0716-CAAF-0801-07A3C7F41516}"/>
              </a:ext>
            </a:extLst>
          </p:cNvPr>
          <p:cNvSpPr txBox="1"/>
          <p:nvPr/>
        </p:nvSpPr>
        <p:spPr>
          <a:xfrm>
            <a:off x="9939647" y="56283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09805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envelope, picture frame&#10;&#10;Description automatically generated">
            <a:extLst>
              <a:ext uri="{FF2B5EF4-FFF2-40B4-BE49-F238E27FC236}">
                <a16:creationId xmlns:a16="http://schemas.microsoft.com/office/drawing/2014/main" id="{A2AB4FAF-6169-74DE-0FB4-5A8F9B6E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687" y="262128"/>
            <a:ext cx="7548986" cy="5495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5FAA66-5B05-8568-57FD-55137BA927B7}"/>
              </a:ext>
            </a:extLst>
          </p:cNvPr>
          <p:cNvSpPr txBox="1"/>
          <p:nvPr/>
        </p:nvSpPr>
        <p:spPr>
          <a:xfrm flipH="1">
            <a:off x="9997440" y="6223762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via: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dear-</a:t>
            </a:r>
            <a:r>
              <a:rPr lang="en-US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D288AD-C275-3B21-8C56-6E1A1317DE7F}"/>
              </a:ext>
            </a:extLst>
          </p:cNvPr>
          <p:cNvSpPr txBox="1"/>
          <p:nvPr/>
        </p:nvSpPr>
        <p:spPr>
          <a:xfrm>
            <a:off x="73152" y="6262223"/>
            <a:ext cx="1982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141108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3418</TotalTime>
  <Words>1419</Words>
  <Application>Microsoft Macintosh PowerPoint</Application>
  <PresentationFormat>Widescreen</PresentationFormat>
  <Paragraphs>197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Gill Sans MT</vt:lpstr>
      <vt:lpstr>Gallery</vt:lpstr>
      <vt:lpstr>Intro to Data Visualization (in 🐍)</vt:lpstr>
      <vt:lpstr>WHO I Am</vt:lpstr>
      <vt:lpstr>Why THAT is important</vt:lpstr>
      <vt:lpstr>Data viz ARE  visual </vt:lpstr>
      <vt:lpstr>Data viz ARE  visual </vt:lpstr>
      <vt:lpstr>Data viz ARE  Rhetoric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visualizations</vt:lpstr>
      <vt:lpstr>Types of visualizations</vt:lpstr>
      <vt:lpstr>PowerPoint Presentation</vt:lpstr>
      <vt:lpstr>Types of visualizations</vt:lpstr>
      <vt:lpstr>Types of visualizations: Bar plots and histograms</vt:lpstr>
      <vt:lpstr>Types of visualizations: Scatter plots, line plots,  Area plots</vt:lpstr>
      <vt:lpstr>Types of visualizations: 3D surface plots</vt:lpstr>
      <vt:lpstr>Types of visualizations: pies and TORUS</vt:lpstr>
      <vt:lpstr>Types of visualizations: Box plots and violin plots</vt:lpstr>
      <vt:lpstr>Types of visualizations: heat maps and correlation/connectivity matrices</vt:lpstr>
      <vt:lpstr>Last but not least… neuroimaging visualizations</vt:lpstr>
      <vt:lpstr>Why interactive plots?</vt:lpstr>
      <vt:lpstr>Learning how to learn Data Viz Libraries</vt:lpstr>
      <vt:lpstr>matplotlib</vt:lpstr>
      <vt:lpstr>Seaborn</vt:lpstr>
      <vt:lpstr>BOKEH</vt:lpstr>
      <vt:lpstr>Plotly</vt:lpstr>
      <vt:lpstr>And much, much More</vt:lpstr>
      <vt:lpstr>The importance of design in visualization</vt:lpstr>
      <vt:lpstr>The importance of design in visualization</vt:lpstr>
      <vt:lpstr>The importance of design in visualization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Data Visualization (in 🐍)</dc:title>
  <dc:creator>Jonathan Ilan Armoza, Mr</dc:creator>
  <cp:lastModifiedBy>Jonathan Ilan Armoza, Mr</cp:lastModifiedBy>
  <cp:revision>28</cp:revision>
  <dcterms:created xsi:type="dcterms:W3CDTF">2022-07-10T15:47:30Z</dcterms:created>
  <dcterms:modified xsi:type="dcterms:W3CDTF">2022-07-13T00:45:32Z</dcterms:modified>
</cp:coreProperties>
</file>